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77" r:id="rId2"/>
    <p:sldId id="299" r:id="rId3"/>
    <p:sldId id="259" r:id="rId4"/>
    <p:sldId id="276" r:id="rId5"/>
    <p:sldId id="261" r:id="rId6"/>
    <p:sldId id="262" r:id="rId7"/>
    <p:sldId id="295" r:id="rId8"/>
    <p:sldId id="304" r:id="rId9"/>
    <p:sldId id="301" r:id="rId10"/>
    <p:sldId id="300" r:id="rId11"/>
    <p:sldId id="280" r:id="rId12"/>
    <p:sldId id="278" r:id="rId13"/>
    <p:sldId id="279" r:id="rId14"/>
    <p:sldId id="291" r:id="rId15"/>
    <p:sldId id="288" r:id="rId16"/>
    <p:sldId id="293" r:id="rId17"/>
    <p:sldId id="285" r:id="rId18"/>
    <p:sldId id="286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96" r:id="rId29"/>
    <p:sldId id="297" r:id="rId30"/>
    <p:sldId id="298" r:id="rId31"/>
    <p:sldId id="305" r:id="rId32"/>
    <p:sldId id="306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53F6B-09ED-4C08-AF27-7532297134EA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9762-9D9B-4509-AE2B-5E6E20246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3CD3-C2AF-45A6-92A6-39FF23D782AD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853A7-8477-47FD-88A1-5BC11A9C9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38206-4D73-493C-A6D6-AD12E0E77D79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EF444-C29E-418C-AC1C-B713DAE90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74D69-7272-4FB4-8220-EA3D478A799D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0C6A7-6EB3-440F-809B-4FCD98A3E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1587-B2CF-42D3-AEC7-CB9CBF90A25B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26B13-AFA5-4AAB-8F7A-27DD8CD14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6AE1B-C217-4A62-BA78-205892897850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E95A2-6C89-459A-9052-16CEA5E34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BED5D-815B-48BC-AADA-8BA5EBEDE8D0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8F706-B9B3-439F-A235-E3E90AEDE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25C8A-14B6-4773-AC7C-239BE0E9E278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1E3B-D3CF-413E-9FD1-E1236C472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69BC3-661B-4F67-BFD0-38939BB5F008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1BE1-94E9-49BE-B4EA-841714F7F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E96BC-7E60-4D00-9736-E39E1DC02CF3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8F028-44F8-420D-9ECB-97BAC8499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1F9A-45B4-4E9D-BB06-324F0F47B641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EF76-202C-4FB5-907F-143C56F06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FEB45F-D1C7-40C3-AE52-BD31726E7B2C}" type="datetimeFigureOut">
              <a:rPr lang="ru-RU"/>
              <a:pPr>
                <a:defRPr/>
              </a:pPr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70F970-9C4A-47A8-BF71-28B8E1F85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3" r:id="rId1"/>
    <p:sldLayoutId id="2147483922" r:id="rId2"/>
    <p:sldLayoutId id="2147483924" r:id="rId3"/>
    <p:sldLayoutId id="2147483921" r:id="rId4"/>
    <p:sldLayoutId id="2147483920" r:id="rId5"/>
    <p:sldLayoutId id="2147483919" r:id="rId6"/>
    <p:sldLayoutId id="2147483918" r:id="rId7"/>
    <p:sldLayoutId id="2147483917" r:id="rId8"/>
    <p:sldLayoutId id="2147483916" r:id="rId9"/>
    <p:sldLayoutId id="2147483915" r:id="rId10"/>
    <p:sldLayoutId id="21474839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sportschools.ru/page.php?name=best_sportsmens_russia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portschools.ru/page.php?name=sport_classes" TargetMode="External"/><Relationship Id="rId2" Type="http://schemas.openxmlformats.org/officeDocument/2006/relationships/hyperlink" Target="http://sportschools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/index.php?title=%D0%9D%D0%B0%D1%87%D0%B0%D0%BB%D1%8C%D0%BD%D0%BE%D0%B5_%D0%BE%D0%B1%D1%89%D0%B5%D0%B5_%D0%BE%D0%B1%D1%80%D0%B0%D0%B7%D0%BE%D0%B2%D0%B0%D0%BD%D0%B8%D0%B5&amp;action=edit&amp;redlink=1" TargetMode="External"/><Relationship Id="rId2" Type="http://schemas.openxmlformats.org/officeDocument/2006/relationships/hyperlink" Target="https://ru.wikipedia.org/wiki/%D0%A4%D0%B5%D0%B4%D0%B5%D1%80%D0%B0%D0%BB%D1%8C%D0%BD%D1%8B%D0%B9_%D0%B3%D0%BE%D1%81%D1%83%D0%B4%D0%B0%D1%80%D1%81%D1%82%D0%B2%D0%B5%D0%BD%D0%BD%D1%8B%D0%B9_%D0%BE%D0%B1%D1%80%D0%B0%D0%B7%D0%BE%D0%B2%D0%B0%D1%82%D0%B5%D0%BB%D1%8C%D0%BD%D1%8B%D0%B9_%D1%81%D1%82%D0%B0%D0%BD%D0%B4%D0%B0%D1%80%D1%82#cite_note-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4%D0%B5%D0%B4%D0%B5%D1%80%D0%B0%D0%BB%D1%8C%D0%BD%D1%8B%D0%B9_%D0%B3%D0%BE%D1%81%D1%83%D0%B4%D0%B0%D1%80%D1%81%D1%82%D0%B2%D0%B5%D0%BD%D0%BD%D1%8B%D0%B9_%D0%BE%D0%B1%D1%80%D0%B0%D0%B7%D0%BE%D0%B2%D0%B0%D1%82%D0%B5%D0%BB%D1%8C%D0%BD%D1%8B%D0%B9_%D1%81%D1%82%D0%B0%D0%BD%D0%B4%D0%B0%D1%80%D1%82#cite_note-7" TargetMode="External"/><Relationship Id="rId5" Type="http://schemas.openxmlformats.org/officeDocument/2006/relationships/hyperlink" Target="https://ru.wikipedia.org/wiki/%D0%A3%D0%BD%D0%B8%D0%B2%D0%B5%D1%80%D1%81%D0%B0%D0%BB%D1%8C%D0%BD%D1%8B%D0%B5_%D1%83%D1%87%D0%B5%D0%B1%D0%BD%D1%8B%D0%B5_%D0%B4%D0%B5%D0%B9%D1%81%D1%82%D0%B2%D0%B8%D1%8F" TargetMode="External"/><Relationship Id="rId4" Type="http://schemas.openxmlformats.org/officeDocument/2006/relationships/hyperlink" Target="https://ru.wikipedia.org/wiki/%D0%9E%D1%81%D0%BD%D0%BE%D0%B2%D0%BD%D0%BE%D0%B5_%D0%BE%D0%B1%D1%89%D0%B5%D0%B5_%D0%BE%D0%B1%D1%80%D0%B0%D0%B7%D0%BE%D0%B2%D0%B0%D0%BD%D0%B8%D0%B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708525"/>
          </a:xfrm>
        </p:spPr>
        <p:txBody>
          <a:bodyPr/>
          <a:lstStyle/>
          <a:p>
            <a:pPr marL="136525" indent="0" algn="ctr">
              <a:buFont typeface="Wingdings 2" pitchFamily="18" charset="2"/>
              <a:buNone/>
            </a:pPr>
            <a:endParaRPr lang="ru-RU" sz="3200" smtClean="0"/>
          </a:p>
          <a:p>
            <a:pPr marL="136525" indent="0" algn="ctr">
              <a:buFont typeface="Wingdings 2" pitchFamily="18" charset="2"/>
              <a:buNone/>
            </a:pPr>
            <a:r>
              <a:rPr lang="ru-RU" sz="3200" smtClean="0"/>
              <a:t>Критерии оценивания образовательных результатов обучающихся по физической культуре в соответствии с требованиями ФГОС НОО и ООО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/>
              <a:t>Вариант составления рубрики по одному критерию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Критерий «Отношение к работе» (максимум – 5 баллов)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Демонстрирует свои максимальные возможности 5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Старается, но не показывает своих максимальных способностей 4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Выполняет упражнения не в полную силу, хотя и показывает неплохие результаты 3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Выполняет упражнения не в полную силу, что отражается на результате 2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Выполняет упражнения без желания 1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 Не выполняет упражнения 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Рубрика - это перечень критериев оценивания знаний учащихся. Она определяется целями обучения и содержательно наполняется критериями, раскрывающими данную рубрику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Критерии - определяются задачами обучения и представляют собой перечень различных видов деятельности учащегося, которую он осуществляет в ходе работы и должен в совершенстве освоить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Дескрипторы - описывают уровни достижения учащегося по каждому критерию (последовательно показывают все шаги учащегося по достижению наилучшего результата) и оцениваются определенным количеством баллов: чем выше достижение – тем больше балл по данному критерию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effectLst/>
              </a:rPr>
              <a:t>Знания</a:t>
            </a:r>
            <a:endParaRPr lang="ru-RU" dirty="0"/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Оценка 5(12,13,14)</a:t>
            </a:r>
          </a:p>
          <a:p>
            <a:r>
              <a:rPr lang="ru-RU" smtClean="0"/>
              <a:t>За ответ, в котором учащийся демонстрирует глубокое понимание сущности материала; логично его излагает, используя в деятельности</a:t>
            </a:r>
          </a:p>
          <a:p>
            <a:r>
              <a:rPr lang="ru-RU" b="1" smtClean="0"/>
              <a:t>Оценка 4 (9,10,11)</a:t>
            </a:r>
          </a:p>
          <a:p>
            <a:r>
              <a:rPr lang="ru-RU" smtClean="0"/>
              <a:t>За тот же ответ, если в нём содержатся небольшие неточности и незначительные ошибки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effectLst/>
              </a:rPr>
              <a:t>Техника владения двигательными умениями и навыками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/>
              <a:t>Оценка </a:t>
            </a:r>
            <a:r>
              <a:rPr lang="ru-RU" b="1" dirty="0" smtClean="0"/>
              <a:t>5(12,13,14)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Движение или отдельные его элементы выполнены правильно, с соблюдением всех требований, без ошибок, легко, свободно, чётко, с отличной осанкой, в надлежащем ритме; ученик понимает сущность движения, его назначение, может разобраться в движении, объяснить, как оно выполняется, и продемонстрировать в нестандартных условиях; может  определить и исправить ошибки, допущенные другим учеником; уверенно выполнять учебный норматив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Оценка 4 (9,10,11)</a:t>
            </a:r>
          </a:p>
          <a:p>
            <a:r>
              <a:rPr lang="ru-RU" smtClean="0"/>
              <a:t>При выполнении ученик действует так же, как и в предыдущем случае, но допустил не более двух незначительных ошибок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0" dirty="0">
                <a:effectLst/>
              </a:rPr>
              <a:t> </a:t>
            </a:r>
            <a:r>
              <a:rPr lang="ru-RU" sz="3100" dirty="0">
                <a:effectLst/>
              </a:rPr>
              <a:t>Владение способами и умениями осуществлять физкультурно-оздоровительную деятельность</a:t>
            </a:r>
            <a:endParaRPr lang="ru-RU" sz="3100" dirty="0"/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Оценка 5(12,13,14)</a:t>
            </a:r>
          </a:p>
          <a:p>
            <a:r>
              <a:rPr lang="ru-RU" smtClean="0"/>
              <a:t>Учащийся </a:t>
            </a:r>
            <a:r>
              <a:rPr lang="ru-RU" b="1" smtClean="0"/>
              <a:t>умеет:</a:t>
            </a:r>
            <a:endParaRPr lang="ru-RU" smtClean="0"/>
          </a:p>
          <a:p>
            <a:r>
              <a:rPr lang="ru-RU" smtClean="0"/>
              <a:t>- самостоятельно организовать место занятий;</a:t>
            </a:r>
          </a:p>
          <a:p>
            <a:r>
              <a:rPr lang="ru-RU" smtClean="0"/>
              <a:t>- подбирать средства и инвентарь и применять их в конкретных условиях;</a:t>
            </a:r>
          </a:p>
          <a:p>
            <a:r>
              <a:rPr lang="ru-RU" smtClean="0"/>
              <a:t>- контролировать ход выполнения деятельности и оценивать итоги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Оценка 4 (9,10,11)</a:t>
            </a:r>
          </a:p>
          <a:p>
            <a:r>
              <a:rPr lang="ru-RU" b="1" smtClean="0"/>
              <a:t>Учащийся:</a:t>
            </a:r>
            <a:endParaRPr lang="ru-RU" smtClean="0"/>
          </a:p>
          <a:p>
            <a:r>
              <a:rPr lang="ru-RU" smtClean="0"/>
              <a:t>- организует место занятий в основном самостоятельно, лишь с незначительной помощью;</a:t>
            </a:r>
          </a:p>
          <a:p>
            <a:r>
              <a:rPr lang="ru-RU" smtClean="0"/>
              <a:t>- допускает незначительные ошибки в подборе средств;</a:t>
            </a:r>
          </a:p>
          <a:p>
            <a:r>
              <a:rPr lang="ru-RU" smtClean="0"/>
              <a:t>- контролирует ход выполнения деятельности и оценивает итоги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Итак, практика</a:t>
            </a:r>
            <a:endParaRPr lang="ru-RU" sz="3200" dirty="0"/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 соответствии с Законом РФ “Об образовании” здоровье школьников относится к приоритетным направлениям государственной политики в сфере образования. В современных условиях школа призвана выполнять не только образовательную функцию, но и заботиться о сохранении и укреплении здоровья детей, так как через школу проходит каждый и проблему сохранения и укрепления здоровья нужно решать именно здесь.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Нормативно-правовая база, регламентирующая деятельность школы в области физической культуры России</a:t>
            </a:r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2286000" y="2967038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Российский государственный педагогический университет им. А.И. Герцена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Несмотря на пристальное внимание к вопросам оздоровления подрастающего поколения и существующие законы, количество здоровых детей, по данным Научно-исследовательского института гигиены и охраны здоровья детей и подростков Научного центра здоровья детей Российской академии медицинских наук, снизилось в три раза. Как свидетельствует статистика, распространенность патологии и заболеваемости среди детей в возрасте от трех до 17 лет ежегодно увеличивается на четыре–пять процентов.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Статистика</a:t>
            </a:r>
            <a:endParaRPr lang="ru-RU" dirty="0"/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здоровыми можно назвать всего лишь десять процентов от общего количества учеников, а остальные 90 процентов имеют проблемы и отклонения в физическом, психологическом, нервном развитии. По данным статистики в нашей стране из года в год снижается индекс здоровья и увеличивается общая заболеваемость детей и подростков.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В структуре хронических болезней современных подростков первое место стали занимать болезни органов пищеварения. Их удельный вес увеличился вдвое (с 10,8 процента до 20,3 процента). </a:t>
            </a: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В </a:t>
            </a:r>
            <a:r>
              <a:rPr lang="ru-RU" dirty="0"/>
              <a:t>4,5 раза увеличилась доля хронических болезней нервной системы (с 3,8 процента до 17,3 процента). </a:t>
            </a: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По-прежнему </a:t>
            </a:r>
            <a:r>
              <a:rPr lang="ru-RU" dirty="0"/>
              <a:t>третье место занимают болезни костно-мышечной системы, тогда как удельный вес хронических болезней ЛОР-органов сократился вдвое, переместившись с первого на четвертое ранговое место. </a:t>
            </a: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Гинекологическая </a:t>
            </a:r>
            <a:r>
              <a:rPr lang="ru-RU" dirty="0"/>
              <a:t>патология у девочек-старшеклассниц стала занимать шестое ранговое место.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Среди функциональных расстройств “лидируют” нарушения системы кровообращения (25 процентов), второе место стали занимать нарушения опорно-двигательного аппарата (17 процентов). На третьем месте – эндокринно-обменные нарушения (до 14 процентов). Показатели, характеризующие физическую работоспособность и физическую подготовленность у современных подростков значительно (на 20–25 процентов) ниже, чем у их сверстников 80–90-х годов, вследствие чего около половины выпускников 11 классов мальчиков и до 75 процентов девочек не в состоянии выполнять нормативы физической подготовленности.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86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НИИ гигиены и охраны здоровья детей и подростков НЦДЗ РАМН отмечает, что особенностями негативных изменений здоровья детей за последние годы являются следующие: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Значительное снижение числа абсолютно здоровых детей. Так, среди учащихся их число не превышает 10-12%.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Стремительный рост числа функциональных нарушений и хронических заболеваний. За последние 10 лет во всех возрастных группах частота функциональных нарушений возросла в 1,5 раза, хронических болезни — в 2 раза. Половина школьников 7–9 лет и более 60% старшеклассников имеют хронические болезни.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Изменение структуры хронической патологии. Вдвое увеличилась доля болезней органов пищеварения, в 4 раза опорно-двигательного аппарата (сколиоз, остеохондроз, осложненные формы плоскостопия), втрое — болезни почек и мочевыводящих путей.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Увеличение числа школьников, имеющих несколько диагнозов. Школьники 7–8 лет имеют в среднем 2 диагноза, 10–11 лет — 3 диагноза, 16–17 лет — 3–4 диагноза, а 20% старшеклассников-подростков имеют в анамнезе 5 и более функциональных нарушений и хронических заболеваний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Причины</a:t>
            </a:r>
            <a:endParaRPr lang="ru-RU" dirty="0"/>
          </a:p>
        </p:txBody>
      </p:sp>
      <p:sp>
        <p:nvSpPr>
          <p:cNvPr id="3891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Причин сложившейся ситуации несколько и многие из них связаны со школой. К основным школьно-обусловленным факторам риска формирования здоровья школьников, в первую очередь, относятся несоблюдение санитарно-эпидемиологического благополучия в образовательных учреждениях, неполноценное питание, несоблюдение гигиенических нормативов режима учебы и отдыха, сна и пребывания на воздухе. Объем учебных программ, их информативная насыщенность часто не соответствуют функционально-возрастным возможностям школьников. До 80% учеников постоянно или периодически испытывают учебный стресс. Всё это в сочетании с уменьшением продолжительности сна и прогулок, снижением физической активности, оказывает негативное воздействие на развивающийся организм. Также, на здоровье губительно сказывается низкая двигательная активность. Ее дефицит уже в младших классах составляет 35–40 процентов, а среди старшеклассников – 75–85 процентов.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0" dirty="0">
                <a:effectLst/>
              </a:rPr>
              <a:t>А между тем, главным критерием эффективности работы любой школы является здоровье учащихся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                          Выводы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Индивидуальный подход(оценивание)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Мотивация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Информатизация(самообразование)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Самосохранение(самоконтроль)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Витаминизация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effectLst/>
              </a:rPr>
              <a:t>Спорт в России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09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Россия</a:t>
            </a:r>
            <a:r>
              <a:rPr lang="ru-RU" smtClean="0"/>
              <a:t> всегда славилась своими спортсменами и спортивными достижениями. А достижения эти немалые, если не сказать больше! </a:t>
            </a:r>
            <a:r>
              <a:rPr lang="ru-RU" u="sng" smtClean="0">
                <a:hlinkClick r:id="rId2"/>
              </a:rPr>
              <a:t>Российские спортсмены</a:t>
            </a:r>
            <a:r>
              <a:rPr lang="ru-RU" smtClean="0"/>
              <a:t> подтверждали и подтверждают свое право быть лучшими среди лучших во всем мире, а российский тренерский состав тренирует спортсменов со всего мира.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/>
              <a:t>История</a:t>
            </a:r>
            <a:r>
              <a:rPr lang="ru-RU" dirty="0"/>
              <a:t> развития спорта в России началась со времен дореволюционной России. В конце XIX века стали появляться первые </a:t>
            </a:r>
            <a:r>
              <a:rPr lang="ru-RU" u="sng" dirty="0">
                <a:hlinkClick r:id="rId2"/>
              </a:rPr>
              <a:t>спортивные организации</a:t>
            </a:r>
            <a:r>
              <a:rPr lang="ru-RU" dirty="0"/>
              <a:t> и стали известны новые </a:t>
            </a:r>
            <a:r>
              <a:rPr lang="ru-RU" u="sng" dirty="0">
                <a:hlinkClick r:id="rId3"/>
              </a:rPr>
              <a:t>виды спорта</a:t>
            </a:r>
            <a:r>
              <a:rPr lang="ru-RU" dirty="0"/>
              <a:t>. </a:t>
            </a:r>
            <a:r>
              <a:rPr lang="ru-RU" dirty="0" err="1"/>
              <a:t>Первопреемником</a:t>
            </a:r>
            <a:r>
              <a:rPr lang="ru-RU" dirty="0"/>
              <a:t> спорта стал Санкт-Петербург - тогдашняя столица России. Именно здесь впервые спорт был принят прогрессивными слоями населения. И дореволюционный Санкт-Петербургу завоевал статус спортивной столицы России.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Основные документы</a:t>
            </a:r>
            <a:endParaRPr lang="ru-RU" sz="3200" dirty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 Конституция Российской Федерации;</a:t>
            </a:r>
          </a:p>
          <a:p>
            <a:r>
              <a:rPr lang="ru-RU" sz="2000" smtClean="0"/>
              <a:t> Федеральный закон от 29.12.2012 N 273-ФЗ (ред. от 04.06.2014, с изм. от 04.06.2014) «Об образовании в Российской Федерации»; </a:t>
            </a:r>
          </a:p>
          <a:p>
            <a:r>
              <a:rPr lang="ru-RU" sz="2000" smtClean="0"/>
              <a:t>Федеральный закон «Об особенностях правового регулирования отношений в сфере образования в связи с принятием в Российскую Федерацию Республики Крым и образованием в составе Российской Федерации новых субъектов - Республики Крым и города федерального значения Севастополя и о внесении изменений в федеральный закон «Об образовании в Российской Федерации«; </a:t>
            </a:r>
          </a:p>
          <a:p>
            <a:r>
              <a:rPr lang="ru-RU" sz="2000" smtClean="0"/>
              <a:t>Федеральный закон от 24 июля 1998 г. N 124-ФЗ «Об основных гарантиях прав ребенка в Российской Федерации»; </a:t>
            </a:r>
          </a:p>
          <a:p>
            <a:r>
              <a:rPr lang="ru-RU" sz="2000" smtClean="0"/>
              <a:t>Национальная образовательная инициатива «Наша новая школа»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0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Спорт</a:t>
            </a:r>
            <a:r>
              <a:rPr lang="ru-RU" smtClean="0"/>
              <a:t> в России сегодня – огромное количество знаменитых титулованных спортсменов, достигших для своей страны выдающихся спортивных достижений, а также спортивные традиции трех столетий развития спорта в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0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algn="ctr">
              <a:buFont typeface="Wingdings 2" pitchFamily="18" charset="2"/>
              <a:buNone/>
            </a:pPr>
            <a:r>
              <a:rPr lang="ru-RU" sz="4000" i="1" smtClean="0"/>
              <a:t>Никогда ни о чем не жалейте,</a:t>
            </a:r>
            <a:endParaRPr lang="ru-RU" sz="4000" smtClean="0"/>
          </a:p>
          <a:p>
            <a:pPr marL="136525" indent="0" algn="ctr">
              <a:buFont typeface="Wingdings 2" pitchFamily="18" charset="2"/>
              <a:buNone/>
            </a:pPr>
            <a:r>
              <a:rPr lang="ru-RU" sz="4000" i="1" smtClean="0"/>
              <a:t>     Наша жизнь вся учебный процесс</a:t>
            </a:r>
            <a:endParaRPr lang="ru-RU" sz="4000" smtClean="0"/>
          </a:p>
          <a:p>
            <a:pPr marL="136525" indent="0" algn="ctr">
              <a:buFont typeface="Wingdings 2" pitchFamily="18" charset="2"/>
              <a:buNone/>
            </a:pPr>
            <a:r>
              <a:rPr lang="ru-RU" sz="4000" i="1" smtClean="0"/>
              <a:t>Ничего не случайно , поверьте</a:t>
            </a:r>
            <a:endParaRPr lang="ru-RU" sz="4000" smtClean="0"/>
          </a:p>
          <a:p>
            <a:pPr marL="136525" indent="0" algn="ctr">
              <a:buFont typeface="Wingdings 2" pitchFamily="18" charset="2"/>
              <a:buNone/>
            </a:pPr>
            <a:r>
              <a:rPr lang="ru-RU" sz="4000" i="1" smtClean="0"/>
              <a:t>Наша жизнь – это поле чудес!</a:t>
            </a:r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Яшина Т Н учитель физической культуры </a:t>
            </a:r>
          </a:p>
          <a:p>
            <a:r>
              <a:rPr lang="ru-RU" smtClean="0"/>
              <a:t>МБОУ СОШ № 84 высшей квалификационной категории, мастер спорта по водным видам, </a:t>
            </a:r>
          </a:p>
          <a:p>
            <a:r>
              <a:rPr lang="ru-RU" smtClean="0"/>
              <a:t>Руководитель РМО учителей Советского района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Основные документы</a:t>
            </a:r>
            <a:endParaRPr lang="ru-RU" sz="3200" dirty="0"/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 Федеральный закон "О физической культуре и спорте в Российской Федерации"от 04.12.2007 N 329-ФЗ (ред. от 23.07.2013, с изм. от 04.06.2014); </a:t>
            </a:r>
          </a:p>
          <a:p>
            <a:r>
              <a:rPr lang="ru-RU" sz="2000" smtClean="0"/>
              <a:t>Приказ «О совершенствовании процесса физического воспитания в образовательных учреждениях Российской Федерации» от 16 июля 2002 года Стратегия развития физической культуры и спорта в Российской Федерации на период до 2020 года (Распоряжение правительства РФ от 7 августа 2009 г. n 1101-р); </a:t>
            </a:r>
          </a:p>
          <a:p>
            <a:r>
              <a:rPr lang="ru-RU" sz="2000" smtClean="0"/>
              <a:t>«Об утверждении СанПиН 2.4.2.2821-10 «Санитарно-эпидемиологические требования к условиям и организации обучения в общеобразовательных учреждениях Указ о Всероссийском физкультурно-спортивном комплексе «Готов к труду и обороне» 24 марта 2014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Основные документы</a:t>
            </a:r>
            <a:endParaRPr lang="ru-RU" sz="3200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Федеральный закон "О физической культуре и спорте в Российской Федерации"от 04.12.2007 N 329-ФЗ (ред. от 23.07.2013, с изм. от 04.06.2014); </a:t>
            </a:r>
          </a:p>
          <a:p>
            <a:r>
              <a:rPr lang="ru-RU" smtClean="0"/>
              <a:t>Приказ «О совершенствовании процесса физического воспитания в образовательных учреждениях Российской Федерации» от 16 июля 2002 года Стратегия развития физической культуры и спорта в Российской Федерации на период до 2020 года (Распоряжение правительства РФ от 7 августа 2009 г. n 1101-р)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638" y="195263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/>
              <a:t>Национальная образовательная инициатива «Наша новая школа» 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2400" smtClean="0"/>
              <a:t>1. Переход на новые образовательные стандарты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2. Развитие системы поддержки талантливых детей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3. Совершенствование учительского корпуса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4. Изменение школьной инфраструктуры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5. Сохранение и укрепление здоровья школьников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6. Расширение самостоятельности школ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0" dirty="0">
                <a:effectLst/>
              </a:rPr>
              <a:t>Поколения государственных образовательных стандартов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Стандарты </a:t>
            </a:r>
            <a:r>
              <a:rPr lang="ru-RU" dirty="0"/>
              <a:t>общего образования: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стандарты первого поколения (были приняты в 2004 году и именовались государственными образовательными стандартами)</a:t>
            </a:r>
            <a:r>
              <a:rPr lang="ru-RU" baseline="30000" dirty="0">
                <a:hlinkClick r:id="rId2"/>
              </a:rPr>
              <a:t>[6]</a:t>
            </a:r>
            <a:r>
              <a:rPr lang="ru-RU" dirty="0"/>
              <a:t>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стандарты второго поколения (были приняты — для </a:t>
            </a:r>
            <a:r>
              <a:rPr lang="ru-RU" dirty="0">
                <a:hlinkClick r:id="rId3" tooltip="Начальное общее образование (страница отсутствует)"/>
              </a:rPr>
              <a:t>начального общего образования</a:t>
            </a:r>
            <a:r>
              <a:rPr lang="ru-RU" dirty="0"/>
              <a:t> (1-4 классы) 6 октября 2009 года, для </a:t>
            </a:r>
            <a:r>
              <a:rPr lang="ru-RU" dirty="0">
                <a:hlinkClick r:id="rId4" tooltip="Основное общее образование"/>
              </a:rPr>
              <a:t>основного общего образования</a:t>
            </a:r>
            <a:r>
              <a:rPr lang="ru-RU" dirty="0"/>
              <a:t> (5-9 классы) 17 декабря 2010 года, для среднего (полного) общего образования (10-11 классы) 17 мая 2012 года). Эти стандарты ориентированы на результат и развитие </a:t>
            </a:r>
            <a:r>
              <a:rPr lang="ru-RU" dirty="0">
                <a:hlinkClick r:id="rId5" tooltip="Универсальные учебные действия"/>
              </a:rPr>
              <a:t>универсальных учебных действий</a:t>
            </a:r>
            <a:r>
              <a:rPr lang="ru-RU" baseline="30000" dirty="0">
                <a:hlinkClick r:id="rId6"/>
              </a:rPr>
              <a:t>[7]</a:t>
            </a:r>
            <a:r>
              <a:rPr lang="ru-RU" dirty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Критерии оценивания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Оценка техники владения двигательными действиями, умениями и навыками</a:t>
            </a:r>
            <a:r>
              <a:rPr lang="ru-RU" dirty="0" smtClean="0"/>
              <a:t>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 </a:t>
            </a:r>
            <a:r>
              <a:rPr lang="ru-RU" dirty="0"/>
              <a:t>«5» — двигательное действие выполнено правильно (заданным способом), точно в надлежащем темпе, легко и четко; учащиеся по заданию учителя используют их в нестандартных условиях;</a:t>
            </a:r>
            <a:br>
              <a:rPr lang="ru-RU" dirty="0"/>
            </a:b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«</a:t>
            </a:r>
            <a:r>
              <a:rPr lang="ru-RU" dirty="0"/>
              <a:t>4» — двигательное действие выполнено правильно, но недостаточно легко и четко, наблюдается некоторая скованность движений;</a:t>
            </a:r>
            <a:br>
              <a:rPr lang="ru-RU" dirty="0"/>
            </a:b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«</a:t>
            </a:r>
            <a:r>
              <a:rPr lang="ru-RU" dirty="0"/>
              <a:t>3» — двигательное действие выполнено в основном правильно, но допущена одна грубая или несколько мелких ошибок, приведших к неуверенному или напряженному выполнению. Учащийся по заданию учителя не может выполнить его в нестандартных и сложных в сравнении с уроком условиях;</a:t>
            </a:r>
            <a:br>
              <a:rPr lang="ru-RU" dirty="0"/>
            </a:b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«</a:t>
            </a:r>
            <a:r>
              <a:rPr lang="ru-RU" dirty="0"/>
              <a:t>2»— двигательное действие выполнено неправильно, с грубыми ошибками, неуверенно, нечетко.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УУД?</a:t>
            </a:r>
            <a:endParaRPr lang="ru-RU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Рубрика-критерии-дескрипторы </a:t>
            </a:r>
          </a:p>
          <a:p>
            <a:r>
              <a:rPr lang="ru-RU" smtClean="0"/>
              <a:t>Рубрики показывают, зачем ребенок учится, критерии показывают, чему он должен научиться, а </a:t>
            </a:r>
          </a:p>
          <a:p>
            <a:r>
              <a:rPr lang="ru-RU" smtClean="0"/>
              <a:t>дескрипторы показывают, как он это может сделать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459</TotalTime>
  <Words>1462</Words>
  <Application>Microsoft Office PowerPoint</Application>
  <PresentationFormat>Экран (4:3)</PresentationFormat>
  <Paragraphs>91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Times New Roman</vt:lpstr>
      <vt:lpstr>Arial</vt:lpstr>
      <vt:lpstr>Wingdings 2</vt:lpstr>
      <vt:lpstr>Wingdings</vt:lpstr>
      <vt:lpstr>Wingdings 3</vt:lpstr>
      <vt:lpstr>Calibri</vt:lpstr>
      <vt:lpstr>Апекс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Тамара</dc:creator>
  <cp:lastModifiedBy>User</cp:lastModifiedBy>
  <cp:revision>25</cp:revision>
  <dcterms:created xsi:type="dcterms:W3CDTF">2015-09-29T17:34:10Z</dcterms:created>
  <dcterms:modified xsi:type="dcterms:W3CDTF">2015-10-04T17:11:04Z</dcterms:modified>
</cp:coreProperties>
</file>